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79" r:id="rId4"/>
    <p:sldId id="266" r:id="rId5"/>
    <p:sldId id="281" r:id="rId6"/>
    <p:sldId id="282" r:id="rId7"/>
    <p:sldId id="283" r:id="rId8"/>
    <p:sldId id="284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LIMA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smoothMarker"/>
        <c:ser>
          <c:idx val="0"/>
          <c:order val="0"/>
          <c:tx>
            <c:strRef>
              <c:f>rech!$B$1</c:f>
              <c:strCache>
                <c:ptCount val="1"/>
                <c:pt idx="0">
                  <c:v>RMSE</c:v>
                </c:pt>
              </c:strCache>
            </c:strRef>
          </c:tx>
          <c:xVal>
            <c:numRef>
              <c:f>rech!$A$2:$A$8</c:f>
              <c:numCache>
                <c:formatCode>General</c:formatCode>
                <c:ptCount val="7"/>
                <c:pt idx="0">
                  <c:v>0.5</c:v>
                </c:pt>
                <c:pt idx="1">
                  <c:v>0.70000000000000007</c:v>
                </c:pt>
                <c:pt idx="2">
                  <c:v>0.9</c:v>
                </c:pt>
                <c:pt idx="3">
                  <c:v>1</c:v>
                </c:pt>
                <c:pt idx="4">
                  <c:v>1.1000000000000001</c:v>
                </c:pt>
                <c:pt idx="5">
                  <c:v>1.3</c:v>
                </c:pt>
                <c:pt idx="6">
                  <c:v>1.5</c:v>
                </c:pt>
              </c:numCache>
            </c:numRef>
          </c:xVal>
          <c:yVal>
            <c:numRef>
              <c:f>rech!$B$2:$B$8</c:f>
              <c:numCache>
                <c:formatCode>General</c:formatCode>
                <c:ptCount val="7"/>
                <c:pt idx="0">
                  <c:v>135</c:v>
                </c:pt>
                <c:pt idx="1">
                  <c:v>72</c:v>
                </c:pt>
                <c:pt idx="2">
                  <c:v>19.399999999999999</c:v>
                </c:pt>
                <c:pt idx="3">
                  <c:v>4</c:v>
                </c:pt>
                <c:pt idx="4">
                  <c:v>5</c:v>
                </c:pt>
                <c:pt idx="5">
                  <c:v>10.4</c:v>
                </c:pt>
                <c:pt idx="6">
                  <c:v>20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rech!$C$1</c:f>
              <c:strCache>
                <c:ptCount val="1"/>
                <c:pt idx="0">
                  <c:v>MAE</c:v>
                </c:pt>
              </c:strCache>
            </c:strRef>
          </c:tx>
          <c:xVal>
            <c:numRef>
              <c:f>rech!$A$2:$A$8</c:f>
              <c:numCache>
                <c:formatCode>General</c:formatCode>
                <c:ptCount val="7"/>
                <c:pt idx="0">
                  <c:v>0.5</c:v>
                </c:pt>
                <c:pt idx="1">
                  <c:v>0.70000000000000007</c:v>
                </c:pt>
                <c:pt idx="2">
                  <c:v>0.9</c:v>
                </c:pt>
                <c:pt idx="3">
                  <c:v>1</c:v>
                </c:pt>
                <c:pt idx="4">
                  <c:v>1.1000000000000001</c:v>
                </c:pt>
                <c:pt idx="5">
                  <c:v>1.3</c:v>
                </c:pt>
                <c:pt idx="6">
                  <c:v>1.5</c:v>
                </c:pt>
              </c:numCache>
            </c:numRef>
          </c:xVal>
          <c:yVal>
            <c:numRef>
              <c:f>rech!$C$2:$C$8</c:f>
              <c:numCache>
                <c:formatCode>General</c:formatCode>
                <c:ptCount val="7"/>
                <c:pt idx="0">
                  <c:v>125</c:v>
                </c:pt>
                <c:pt idx="1">
                  <c:v>65</c:v>
                </c:pt>
                <c:pt idx="2">
                  <c:v>19.2</c:v>
                </c:pt>
                <c:pt idx="3">
                  <c:v>4</c:v>
                </c:pt>
                <c:pt idx="4">
                  <c:v>4.8</c:v>
                </c:pt>
                <c:pt idx="5">
                  <c:v>10</c:v>
                </c:pt>
                <c:pt idx="6">
                  <c:v>23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rech!$D$1</c:f>
              <c:strCache>
                <c:ptCount val="1"/>
                <c:pt idx="0">
                  <c:v>ME</c:v>
                </c:pt>
              </c:strCache>
            </c:strRef>
          </c:tx>
          <c:xVal>
            <c:numRef>
              <c:f>rech!$A$2:$A$8</c:f>
              <c:numCache>
                <c:formatCode>General</c:formatCode>
                <c:ptCount val="7"/>
                <c:pt idx="0">
                  <c:v>0.5</c:v>
                </c:pt>
                <c:pt idx="1">
                  <c:v>0.70000000000000007</c:v>
                </c:pt>
                <c:pt idx="2">
                  <c:v>0.9</c:v>
                </c:pt>
                <c:pt idx="3">
                  <c:v>1</c:v>
                </c:pt>
                <c:pt idx="4">
                  <c:v>1.1000000000000001</c:v>
                </c:pt>
                <c:pt idx="5">
                  <c:v>1.3</c:v>
                </c:pt>
                <c:pt idx="6">
                  <c:v>1.5</c:v>
                </c:pt>
              </c:numCache>
            </c:numRef>
          </c:xVal>
          <c:yVal>
            <c:numRef>
              <c:f>rech!$D$2:$D$8</c:f>
              <c:numCache>
                <c:formatCode>General</c:formatCode>
                <c:ptCount val="7"/>
                <c:pt idx="0">
                  <c:v>125</c:v>
                </c:pt>
                <c:pt idx="1">
                  <c:v>69.599999999999994</c:v>
                </c:pt>
                <c:pt idx="2">
                  <c:v>19</c:v>
                </c:pt>
                <c:pt idx="3">
                  <c:v>4</c:v>
                </c:pt>
                <c:pt idx="4">
                  <c:v>4.5</c:v>
                </c:pt>
                <c:pt idx="5">
                  <c:v>-6.6</c:v>
                </c:pt>
                <c:pt idx="6">
                  <c:v>-15.4</c:v>
                </c:pt>
              </c:numCache>
            </c:numRef>
          </c:yVal>
          <c:smooth val="1"/>
        </c:ser>
        <c:axId val="80132736"/>
        <c:axId val="77329152"/>
      </c:scatterChart>
      <c:valAx>
        <c:axId val="801327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1"/>
                  <a:t>Recharge</a:t>
                </a:r>
                <a:r>
                  <a:rPr lang="en-US" b="1" baseline="0"/>
                  <a:t> Factor</a:t>
                </a:r>
                <a:endParaRPr lang="en-US" b="1"/>
              </a:p>
            </c:rich>
          </c:tx>
          <c:layout/>
        </c:title>
        <c:numFmt formatCode="General" sourceLinked="1"/>
        <c:tickLblPos val="nextTo"/>
        <c:crossAx val="77329152"/>
        <c:crosses val="autoZero"/>
        <c:crossBetween val="midCat"/>
      </c:valAx>
      <c:valAx>
        <c:axId val="77329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aseline="0"/>
                  <a:t>Error in </a:t>
                </a:r>
                <a:r>
                  <a:rPr lang="en-US" sz="1000" b="1" i="0" u="none" strike="noStrike" baseline="0"/>
                  <a:t>Hydraulic Head 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8013273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1A3BB-4F9A-4B5C-8D2A-AA967E23040F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806B7-4A00-4573-8AC2-27779AC3A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780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7F3596-3A6D-4D62-9E67-A4C19B82B57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C7DE61-EC39-4FBD-ACBA-380E5F00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534400" cy="2076451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GROUNDWATER AVAILABILITY ASSESSMENT IN THE KUMI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SUB-BASIN (EASTERN UGANDA)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534400" cy="2133600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8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JOHN ILIMA</a:t>
            </a:r>
          </a:p>
          <a:p>
            <a:pPr algn="ctr">
              <a:lnSpc>
                <a:spcPct val="170000"/>
              </a:lnSpc>
            </a:pPr>
            <a:r>
              <a:rPr lang="en-US" sz="8000" b="1" dirty="0" smtClean="0">
                <a:solidFill>
                  <a:schemeClr val="tx1"/>
                </a:solidFill>
              </a:rPr>
              <a:t>MSCIV (Candidate) </a:t>
            </a:r>
          </a:p>
          <a:p>
            <a:pPr algn="ctr">
              <a:lnSpc>
                <a:spcPct val="170000"/>
              </a:lnSpc>
            </a:pPr>
            <a:r>
              <a:rPr lang="en-US" sz="8000" b="1" dirty="0" smtClean="0">
                <a:solidFill>
                  <a:schemeClr val="tx1"/>
                </a:solidFill>
              </a:rPr>
              <a:t>College </a:t>
            </a:r>
            <a:r>
              <a:rPr lang="en-US" sz="8000" b="1" dirty="0" smtClean="0">
                <a:solidFill>
                  <a:schemeClr val="tx1"/>
                </a:solidFill>
              </a:rPr>
              <a:t>of Engineering, Design, Art and Technology</a:t>
            </a:r>
          </a:p>
          <a:p>
            <a:pPr algn="ctr">
              <a:lnSpc>
                <a:spcPct val="170000"/>
              </a:lnSpc>
            </a:pPr>
            <a:r>
              <a:rPr lang="en-US" sz="8000" b="1" dirty="0" smtClean="0">
                <a:solidFill>
                  <a:schemeClr val="tx1"/>
                </a:solidFill>
              </a:rPr>
              <a:t>MAKERERE UNIVERSITY- KAMPALA</a:t>
            </a:r>
            <a:r>
              <a:rPr lang="en-US" sz="6200" b="1" dirty="0" smtClean="0">
                <a:solidFill>
                  <a:schemeClr val="tx1"/>
                </a:solidFill>
              </a:rPr>
              <a:t>.</a:t>
            </a:r>
            <a:endParaRPr lang="en-US" sz="62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2438400"/>
            <a:ext cx="85344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92500"/>
          </a:bodyPr>
          <a:lstStyle/>
          <a:p>
            <a:pPr marL="624078" indent="-514350">
              <a:buClrTx/>
              <a:buNone/>
            </a:pPr>
            <a:endParaRPr lang="en-US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en-US" dirty="0" smtClean="0"/>
              <a:t>Focused studies on the geological structure and fissure system of basin be undertaken</a:t>
            </a:r>
            <a:r>
              <a:rPr lang="en-US" dirty="0" smtClean="0"/>
              <a:t>.</a:t>
            </a:r>
          </a:p>
          <a:p>
            <a:pPr marL="624078" indent="-514350">
              <a:buClrTx/>
              <a:buFont typeface="Wingdings" pitchFamily="2" charset="2"/>
              <a:buChar char="Ø"/>
            </a:pPr>
            <a:r>
              <a:rPr lang="en-US" dirty="0" smtClean="0"/>
              <a:t>	</a:t>
            </a:r>
            <a:r>
              <a:rPr lang="en-US" dirty="0" smtClean="0"/>
              <a:t>Techniques: VES, EM traversing, radon Gas surveys</a:t>
            </a:r>
            <a:endParaRPr lang="en-US" dirty="0" smtClean="0"/>
          </a:p>
          <a:p>
            <a:pPr marL="624078" indent="-514350">
              <a:buClrTx/>
              <a:buNone/>
            </a:pPr>
            <a:r>
              <a:rPr lang="en-US" dirty="0" smtClean="0"/>
              <a:t> </a:t>
            </a:r>
          </a:p>
          <a:p>
            <a:pPr marL="624078" indent="-514350">
              <a:buClrTx/>
              <a:buFont typeface="+mj-lt"/>
              <a:buAutoNum type="arabicPeriod" startAt="2"/>
            </a:pPr>
            <a:r>
              <a:rPr lang="en-US" dirty="0" smtClean="0"/>
              <a:t>Economically </a:t>
            </a:r>
            <a:r>
              <a:rPr lang="en-US" dirty="0" smtClean="0"/>
              <a:t>feasible methods to improve supply be developed and </a:t>
            </a:r>
            <a:r>
              <a:rPr lang="en-US" dirty="0" smtClean="0"/>
              <a:t>piloted.</a:t>
            </a:r>
          </a:p>
          <a:p>
            <a:pPr marL="624078" indent="-514350">
              <a:buClrTx/>
              <a:buFont typeface="Wingdings" pitchFamily="2" charset="2"/>
              <a:buChar char="Ø"/>
            </a:pPr>
            <a:r>
              <a:rPr lang="en-US" dirty="0" smtClean="0"/>
              <a:t>Angled drilling &amp; collector wells</a:t>
            </a:r>
            <a:endParaRPr lang="en-US" dirty="0" smtClean="0"/>
          </a:p>
          <a:p>
            <a:pPr marL="624078" indent="-514350">
              <a:buClrTx/>
              <a:buNone/>
            </a:pPr>
            <a:endParaRPr lang="en-US" dirty="0" smtClean="0"/>
          </a:p>
          <a:p>
            <a:pPr marL="624078" indent="-514350">
              <a:buClrTx/>
              <a:buFont typeface="+mj-lt"/>
              <a:buAutoNum type="arabicPeriod" startAt="3"/>
            </a:pPr>
            <a:r>
              <a:rPr lang="en-US" dirty="0" smtClean="0"/>
              <a:t>D</a:t>
            </a:r>
            <a:r>
              <a:rPr lang="en-US" dirty="0" smtClean="0"/>
              <a:t>etailed </a:t>
            </a:r>
            <a:r>
              <a:rPr lang="en-US" dirty="0" smtClean="0"/>
              <a:t>study of the central reach of the basin, as a potential </a:t>
            </a:r>
            <a:r>
              <a:rPr lang="en-US" dirty="0" err="1" smtClean="0"/>
              <a:t>wellfield</a:t>
            </a:r>
            <a:r>
              <a:rPr lang="en-US" dirty="0" smtClean="0"/>
              <a:t> be undertaken.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RECOMMENDATIONS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624078" indent="-514350" algn="ctr">
              <a:buClrTx/>
              <a:buNone/>
            </a:pPr>
            <a:endParaRPr lang="en-US" dirty="0" smtClean="0"/>
          </a:p>
          <a:p>
            <a:pPr marL="624078" indent="-514350" algn="ctr">
              <a:buClrTx/>
              <a:buNone/>
            </a:pPr>
            <a:endParaRPr lang="en-US" dirty="0" smtClean="0"/>
          </a:p>
          <a:p>
            <a:pPr marL="624078" indent="-514350" algn="ctr">
              <a:buClrTx/>
              <a:buNone/>
            </a:pPr>
            <a:endParaRPr lang="en-US" dirty="0" smtClean="0"/>
          </a:p>
          <a:p>
            <a:pPr marL="624078" indent="-514350" algn="ctr">
              <a:buClrTx/>
              <a:buNone/>
            </a:pPr>
            <a:endParaRPr lang="en-US" dirty="0" smtClean="0"/>
          </a:p>
          <a:p>
            <a:pPr marL="624078" indent="-514350" algn="ctr">
              <a:buClrTx/>
              <a:buNone/>
            </a:pPr>
            <a:r>
              <a:rPr lang="en-US" dirty="0" smtClean="0"/>
              <a:t>THANK YOU FOR LISTENING</a:t>
            </a:r>
          </a:p>
          <a:p>
            <a:pPr marL="624078" indent="-514350" algn="ctr">
              <a:buClrTx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END OF PRESENTATION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Fresh water is a key strategic resource for Uganda’s economic development.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Key challenges:</a:t>
            </a:r>
          </a:p>
          <a:p>
            <a:pPr marL="915988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Climate change impacts (droughts, </a:t>
            </a:r>
            <a:r>
              <a:rPr lang="en-US" dirty="0" err="1" smtClean="0"/>
              <a:t>floods,etc</a:t>
            </a:r>
            <a:r>
              <a:rPr lang="en-US" dirty="0" smtClean="0"/>
              <a:t>)</a:t>
            </a:r>
          </a:p>
          <a:p>
            <a:pPr marL="915988">
              <a:buFont typeface="Wingdings" pitchFamily="2" charset="2"/>
              <a:buChar char="Ø"/>
            </a:pPr>
            <a:r>
              <a:rPr lang="en-US" dirty="0" smtClean="0"/>
              <a:t>Water shortages</a:t>
            </a:r>
          </a:p>
          <a:p>
            <a:pPr marL="915988">
              <a:buFont typeface="Wingdings" pitchFamily="2" charset="2"/>
              <a:buChar char="Ø"/>
            </a:pPr>
            <a:r>
              <a:rPr lang="en-US" dirty="0" smtClean="0"/>
              <a:t>Quality deterioration</a:t>
            </a:r>
          </a:p>
          <a:p>
            <a:pPr marL="915988">
              <a:buFont typeface="Wingdings" pitchFamily="2" charset="2"/>
              <a:buChar char="Ø"/>
            </a:pPr>
            <a:r>
              <a:rPr lang="en-US" dirty="0" smtClean="0"/>
              <a:t>Skewed understanding on availability</a:t>
            </a:r>
          </a:p>
          <a:p>
            <a:pPr marL="915988">
              <a:buFont typeface="Wingdings" pitchFamily="2" charset="2"/>
              <a:buChar char="Ø"/>
            </a:pPr>
            <a:r>
              <a:rPr lang="en-US" dirty="0" smtClean="0"/>
              <a:t>Poor management</a:t>
            </a:r>
          </a:p>
          <a:p>
            <a:pPr marL="915988">
              <a:buNone/>
            </a:pPr>
            <a:endParaRPr lang="en-US" dirty="0" smtClean="0"/>
          </a:p>
          <a:p>
            <a:pPr marL="915988">
              <a:buNone/>
            </a:pPr>
            <a:r>
              <a:rPr lang="en-US" dirty="0" smtClean="0"/>
              <a:t>Kumi is already a victim of all these!</a:t>
            </a:r>
          </a:p>
          <a:p>
            <a:pPr marL="915988">
              <a:buNone/>
            </a:pPr>
            <a:endParaRPr lang="en-US" dirty="0" smtClean="0"/>
          </a:p>
          <a:p>
            <a:pPr marL="915988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INTRODUCTION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371600"/>
            <a:ext cx="868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Surface sources-more erratic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Groundwater-a critical resource in the area:</a:t>
            </a:r>
          </a:p>
          <a:p>
            <a:pPr marL="915988">
              <a:buFont typeface="Wingdings" pitchFamily="2" charset="2"/>
              <a:buChar char="Ø"/>
            </a:pPr>
            <a:r>
              <a:rPr lang="en-US" dirty="0" smtClean="0"/>
              <a:t>Reliance for daily supply has grown exponentially-rapid extraction </a:t>
            </a:r>
            <a:r>
              <a:rPr lang="en-US" dirty="0" smtClean="0"/>
              <a:t>campaign</a:t>
            </a:r>
            <a:endParaRPr lang="en-US" dirty="0" smtClean="0"/>
          </a:p>
          <a:p>
            <a:pPr marL="915988">
              <a:buFont typeface="Wingdings" pitchFamily="2" charset="2"/>
              <a:buChar char="Ø"/>
            </a:pPr>
            <a:r>
              <a:rPr lang="en-US" dirty="0" smtClean="0"/>
              <a:t>Sustainability- </a:t>
            </a:r>
            <a:r>
              <a:rPr lang="en-US" dirty="0" smtClean="0"/>
              <a:t>a key concern</a:t>
            </a:r>
          </a:p>
          <a:p>
            <a:pPr marL="915988">
              <a:buFont typeface="Wingdings" pitchFamily="2" charset="2"/>
              <a:buChar char="q"/>
            </a:pPr>
            <a:endParaRPr lang="en-US" dirty="0" smtClean="0"/>
          </a:p>
          <a:p>
            <a:pPr marL="915988">
              <a:buFont typeface="Wingdings" pitchFamily="2" charset="2"/>
              <a:buChar char="q"/>
            </a:pPr>
            <a:r>
              <a:rPr lang="en-US" dirty="0" smtClean="0"/>
              <a:t>Hydrogeological </a:t>
            </a:r>
            <a:r>
              <a:rPr lang="en-US" dirty="0" smtClean="0"/>
              <a:t>conditions </a:t>
            </a:r>
            <a:r>
              <a:rPr lang="en-US" dirty="0" smtClean="0"/>
              <a:t>and behavior of </a:t>
            </a:r>
            <a:r>
              <a:rPr lang="en-US" dirty="0" smtClean="0"/>
              <a:t>watershed is not well understood.</a:t>
            </a:r>
            <a:endParaRPr lang="en-US" dirty="0" smtClean="0"/>
          </a:p>
          <a:p>
            <a:pPr marL="915988">
              <a:buFont typeface="Wingdings" pitchFamily="2" charset="2"/>
              <a:buChar char="Ø"/>
            </a:pPr>
            <a:endParaRPr lang="en-US" dirty="0" smtClean="0"/>
          </a:p>
          <a:p>
            <a:pPr marL="915988">
              <a:buNone/>
            </a:pPr>
            <a:endParaRPr lang="en-US" dirty="0" smtClean="0"/>
          </a:p>
          <a:p>
            <a:pPr marL="915988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INTRODUCTION (cont’d)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295400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221163"/>
          </a:xfrm>
        </p:spPr>
        <p:txBody>
          <a:bodyPr>
            <a:normAutofit/>
          </a:bodyPr>
          <a:lstStyle/>
          <a:p>
            <a:pPr marL="624078" indent="-514350">
              <a:buFont typeface="Wingdings" pitchFamily="2" charset="2"/>
              <a:buChar char="q"/>
            </a:pPr>
            <a:r>
              <a:rPr lang="en-US" dirty="0" smtClean="0"/>
              <a:t> A 90 m resolution Digital Elevation Model geo-referenced and processed in </a:t>
            </a:r>
            <a:r>
              <a:rPr lang="en-US" dirty="0" err="1" smtClean="0"/>
              <a:t>ArcGIS</a:t>
            </a:r>
            <a:r>
              <a:rPr lang="en-US" dirty="0" smtClean="0"/>
              <a:t> 10.1 to delineate the basin.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METHOLOGY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John\Desktop\subbasinnawasia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895600"/>
            <a:ext cx="5732145" cy="2966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5940623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Figure 1: Kumi Sub-basin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Meteorological, </a:t>
            </a:r>
            <a:r>
              <a:rPr lang="en-US" smtClean="0"/>
              <a:t>lithological, groundwater </a:t>
            </a:r>
            <a:r>
              <a:rPr lang="en-US" dirty="0" smtClean="0"/>
              <a:t>level and pumping test data were collected, synthesized and analyzed to prepare various model inputs.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Recharge flux was estimated using Chloride Mass Balance (Bear &amp; </a:t>
            </a:r>
            <a:r>
              <a:rPr lang="en-US" dirty="0" err="1" smtClean="0"/>
              <a:t>Verruijt</a:t>
            </a:r>
            <a:r>
              <a:rPr lang="en-US" dirty="0" smtClean="0"/>
              <a:t>, 1987)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q"/>
            </a:pP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Conceptual model constructed prior to numerical modeling.</a:t>
            </a:r>
          </a:p>
          <a:p>
            <a:pPr lvl="0">
              <a:buFont typeface="Wingdings" pitchFamily="2" charset="2"/>
              <a:buChar char="q"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METHOLOGY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065212" y="3776662"/>
          <a:ext cx="4421188" cy="1404938"/>
        </p:xfrm>
        <a:graphic>
          <a:graphicData uri="http://schemas.openxmlformats.org/presentationml/2006/ole">
            <p:oleObj spid="_x0000_s2053" name="Equation" r:id="rId3" imgW="194292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 steady-state numerical groundwater model developed and calibrated using PMWIN 5.3 (Chiang &amp; </a:t>
            </a:r>
            <a:r>
              <a:rPr lang="en-US" dirty="0" err="1" smtClean="0"/>
              <a:t>Kinzelbach</a:t>
            </a:r>
            <a:r>
              <a:rPr lang="en-US" dirty="0" smtClean="0"/>
              <a:t>, 1998</a:t>
            </a:r>
            <a:r>
              <a:rPr lang="en-US" dirty="0" smtClean="0"/>
              <a:t>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Sensitivity analysis of the model carried out.</a:t>
            </a:r>
          </a:p>
          <a:p>
            <a:pPr>
              <a:buNone/>
            </a:pPr>
            <a:endParaRPr lang="en-US" dirty="0" smtClean="0"/>
          </a:p>
          <a:p>
            <a:pPr lvl="0">
              <a:buFont typeface="Wingdings" pitchFamily="2" charset="2"/>
              <a:buChar char="q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METHOLOGY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724400"/>
          </a:xfrm>
        </p:spPr>
        <p:txBody>
          <a:bodyPr>
            <a:normAutofit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en-US" dirty="0" smtClean="0"/>
              <a:t>Kumi aquifer system is of fractured-rock type average transmissivity of 5.12 m</a:t>
            </a:r>
            <a:r>
              <a:rPr lang="en-US" baseline="30000" dirty="0" smtClean="0"/>
              <a:t>2</a:t>
            </a:r>
            <a:r>
              <a:rPr lang="en-US" dirty="0" smtClean="0"/>
              <a:t>/day.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pic>
        <p:nvPicPr>
          <p:cNvPr id="12" name="Picture 11" descr="D:\Pumping Tests Analysis Files\Reports\DWD24398.bm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8400"/>
            <a:ext cx="3886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D:\Pumping Tests Analysis Files\Reports\DWD16250.bm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4384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449763"/>
          </a:xfrm>
        </p:spPr>
        <p:txBody>
          <a:bodyPr>
            <a:normAutofit/>
          </a:bodyPr>
          <a:lstStyle/>
          <a:p>
            <a:pPr marL="624078" indent="-514350">
              <a:buClrTx/>
              <a:buAutoNum type="arabicPeriod" startAt="2"/>
            </a:pPr>
            <a:r>
              <a:rPr lang="en-US" dirty="0" smtClean="0"/>
              <a:t>Groundwater flows towards the central plain  	of the  basin, with resultant discharge being to the southwest.</a:t>
            </a:r>
          </a:p>
          <a:p>
            <a:pPr>
              <a:buClrTx/>
              <a:buNone/>
            </a:pPr>
            <a:endParaRPr lang="en-US" dirty="0" smtClean="0"/>
          </a:p>
          <a:p>
            <a:pPr>
              <a:buClrTx/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FINDINGS (cont’d)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pic>
        <p:nvPicPr>
          <p:cNvPr id="10" name="Picture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4600"/>
            <a:ext cx="457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514600"/>
            <a:ext cx="457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624078" indent="-514350">
              <a:buClrTx/>
              <a:buAutoNum type="arabicPeriod" startAt="3"/>
            </a:pPr>
            <a:r>
              <a:rPr lang="en-US" dirty="0" smtClean="0"/>
              <a:t>Average recharge ranges 74-126 mm/year representing about 6-10% of average annual rainfall.</a:t>
            </a:r>
          </a:p>
          <a:p>
            <a:pPr marL="624078" indent="-514350">
              <a:buClrTx/>
              <a:buAutoNum type="arabicPeriod" startAt="3"/>
            </a:pPr>
            <a:r>
              <a:rPr lang="en-US" dirty="0" smtClean="0"/>
              <a:t>Model more sensitive to transmissivity and recharge. And more sensitive to recharge reduction than increment.  </a:t>
            </a:r>
          </a:p>
          <a:p>
            <a:pPr marL="624078" indent="-514350">
              <a:buClrTx/>
              <a:buNone/>
            </a:pPr>
            <a:r>
              <a:rPr lang="en-US" dirty="0" smtClean="0"/>
              <a:t>	</a:t>
            </a:r>
          </a:p>
          <a:p>
            <a:pPr>
              <a:buClrTx/>
              <a:buNone/>
            </a:pPr>
            <a:endParaRPr lang="en-US" dirty="0" smtClean="0"/>
          </a:p>
          <a:p>
            <a:pPr>
              <a:buClrTx/>
              <a:buNone/>
            </a:pPr>
            <a:endParaRPr lang="en-US" dirty="0" smtClean="0"/>
          </a:p>
          <a:p>
            <a:pPr lvl="0">
              <a:buFont typeface="Wingdings" pitchFamily="2" charset="2"/>
              <a:buChar char="q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FINDINGS (</a:t>
            </a:r>
            <a:r>
              <a:rPr lang="en-US" sz="3200" dirty="0" err="1" smtClean="0">
                <a:solidFill>
                  <a:schemeClr val="tx1"/>
                </a:solidFill>
              </a:rPr>
              <a:t>con’t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989012"/>
            <a:ext cx="861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6324600"/>
            <a:ext cx="3429000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64008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Policy Brief </a:t>
            </a:r>
            <a:endParaRPr lang="en-US" sz="1400" b="1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838200" y="3657600"/>
          <a:ext cx="7467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2489</TotalTime>
  <Words>315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Equation</vt:lpstr>
      <vt:lpstr>GROUNDWATER AVAILABILITY ASSESSMENT IN THE KUMI  SUB-BASIN (EASTERN UGANDA)</vt:lpstr>
      <vt:lpstr>INTRODUCTION</vt:lpstr>
      <vt:lpstr>INTRODUCTION (cont’d)</vt:lpstr>
      <vt:lpstr>METHOLOGY</vt:lpstr>
      <vt:lpstr>METHOLOGY</vt:lpstr>
      <vt:lpstr>METHOLOGY</vt:lpstr>
      <vt:lpstr>FINDINGS</vt:lpstr>
      <vt:lpstr>FINDINGS (cont’d)</vt:lpstr>
      <vt:lpstr>FINDINGS (con’t)</vt:lpstr>
      <vt:lpstr>RECOMMENDATIONS</vt:lpstr>
      <vt:lpstr>END OF PRESENTATION</vt:lpstr>
    </vt:vector>
  </TitlesOfParts>
  <Company>INRES-UGANDA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ANALYSIS OF GROUNDWATER VARIABILITY IN THE KUMI AQUIFERS, UGANDA</dc:title>
  <dc:creator>ILIMA JOHN</dc:creator>
  <cp:lastModifiedBy>ILIMA</cp:lastModifiedBy>
  <cp:revision>228</cp:revision>
  <dcterms:created xsi:type="dcterms:W3CDTF">2013-03-24T04:48:31Z</dcterms:created>
  <dcterms:modified xsi:type="dcterms:W3CDTF">2014-12-12T06:03:34Z</dcterms:modified>
</cp:coreProperties>
</file>